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371" r:id="rId2"/>
    <p:sldId id="299" r:id="rId3"/>
    <p:sldId id="300" r:id="rId4"/>
    <p:sldId id="372" r:id="rId5"/>
    <p:sldId id="373" r:id="rId6"/>
    <p:sldId id="401" r:id="rId7"/>
    <p:sldId id="402" r:id="rId8"/>
    <p:sldId id="325" r:id="rId9"/>
    <p:sldId id="403" r:id="rId10"/>
    <p:sldId id="404" r:id="rId11"/>
    <p:sldId id="413" r:id="rId12"/>
    <p:sldId id="405" r:id="rId13"/>
    <p:sldId id="414" r:id="rId14"/>
    <p:sldId id="415" r:id="rId15"/>
    <p:sldId id="406" r:id="rId16"/>
    <p:sldId id="407" r:id="rId17"/>
    <p:sldId id="408" r:id="rId18"/>
    <p:sldId id="409" r:id="rId19"/>
    <p:sldId id="410" r:id="rId20"/>
    <p:sldId id="411" r:id="rId21"/>
    <p:sldId id="412" r:id="rId22"/>
    <p:sldId id="417" r:id="rId23"/>
    <p:sldId id="274" r:id="rId24"/>
    <p:sldId id="298" r:id="rId25"/>
    <p:sldId id="284" r:id="rId26"/>
    <p:sldId id="40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920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4" y="5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3963385E-F073-4A69-B846-BF8EDB752D53}"/>
    <pc:docChg chg="custSel addSld modSld">
      <pc:chgData name="Wittman, Barry" userId="bff186cd-6ce8-41ba-8e8c-e85cdef216de" providerId="ADAL" clId="{3963385E-F073-4A69-B846-BF8EDB752D53}" dt="2024-09-10T21:09:18.571" v="7"/>
      <pc:docMkLst>
        <pc:docMk/>
      </pc:docMkLst>
      <pc:sldChg chg="add setBg">
        <pc:chgData name="Wittman, Barry" userId="bff186cd-6ce8-41ba-8e8c-e85cdef216de" providerId="ADAL" clId="{3963385E-F073-4A69-B846-BF8EDB752D53}" dt="2024-09-10T21:09:18.571" v="7"/>
        <pc:sldMkLst>
          <pc:docMk/>
          <pc:sldMk cId="2257703110" sldId="284"/>
        </pc:sldMkLst>
      </pc:sldChg>
      <pc:sldChg chg="modSp modAnim">
        <pc:chgData name="Wittman, Barry" userId="bff186cd-6ce8-41ba-8e8c-e85cdef216de" providerId="ADAL" clId="{3963385E-F073-4A69-B846-BF8EDB752D53}" dt="2024-09-10T21:08:52.485" v="5" actId="20577"/>
        <pc:sldMkLst>
          <pc:docMk/>
          <pc:sldMk cId="0" sldId="400"/>
        </pc:sldMkLst>
        <pc:spChg chg="mod">
          <ac:chgData name="Wittman, Barry" userId="bff186cd-6ce8-41ba-8e8c-e85cdef216de" providerId="ADAL" clId="{3963385E-F073-4A69-B846-BF8EDB752D53}" dt="2024-09-10T21:08:52.485" v="5" actId="20577"/>
          <ac:spMkLst>
            <pc:docMk/>
            <pc:sldMk cId="0" sldId="400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ED013-3918-4C40-80DB-2F229D21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waterfall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8BCCB-03CC-419A-8ABA-6834029F0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whole product is specified</a:t>
            </a:r>
          </a:p>
          <a:p>
            <a:r>
              <a:rPr lang="en-US" dirty="0"/>
              <a:t>The project to create it is planned early</a:t>
            </a:r>
          </a:p>
          <a:p>
            <a:r>
              <a:rPr lang="en-US" dirty="0"/>
              <a:t>This approach is important for large and complicated products from a management perspective</a:t>
            </a:r>
          </a:p>
          <a:p>
            <a:pPr lvl="1"/>
            <a:r>
              <a:rPr lang="en-US" dirty="0"/>
              <a:t>Size, cost, delivery dates, etc.</a:t>
            </a:r>
          </a:p>
          <a:p>
            <a:r>
              <a:rPr lang="en-US" dirty="0"/>
              <a:t>By comparing to the plan, it's easy to tell if a product is on-time and on-budget</a:t>
            </a:r>
          </a:p>
          <a:p>
            <a:r>
              <a:rPr lang="en-US" dirty="0"/>
              <a:t>If it isn't, managers can take actions</a:t>
            </a:r>
          </a:p>
          <a:p>
            <a:pPr lvl="1"/>
            <a:r>
              <a:rPr lang="en-US" dirty="0"/>
              <a:t>Increase time, increase budget, reduce scope, etc.</a:t>
            </a:r>
          </a:p>
        </p:txBody>
      </p:sp>
    </p:spTree>
    <p:extLst>
      <p:ext uri="{BB962C8B-B14F-4D97-AF65-F5344CB8AC3E}">
        <p14:creationId xmlns:p14="http://schemas.microsoft.com/office/powerpoint/2010/main" val="118169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0E316-D063-4A23-86F9-2010AA68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advantages of waterfall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BB09B-B88A-4560-93EE-B3C0900F4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each step is done completely and correctly, all mistakes are found before moving on to the next step</a:t>
            </a:r>
          </a:p>
          <a:p>
            <a:pPr lvl="1"/>
            <a:r>
              <a:rPr lang="en-US" dirty="0"/>
              <a:t>This ends up being the major disadvantage of waterfall, too, since mistakes usually propagate to future steps</a:t>
            </a:r>
          </a:p>
          <a:p>
            <a:r>
              <a:rPr lang="en-US" dirty="0"/>
              <a:t>Good documentation is created for each step</a:t>
            </a:r>
          </a:p>
          <a:p>
            <a:pPr lvl="1"/>
            <a:r>
              <a:rPr lang="en-US" dirty="0"/>
              <a:t>This is really important when new people are added to the project</a:t>
            </a:r>
          </a:p>
          <a:p>
            <a:r>
              <a:rPr lang="en-US" dirty="0"/>
              <a:t>Each phase is distinct, allowing it to be carried out by teams that specialize in that phase</a:t>
            </a:r>
          </a:p>
          <a:p>
            <a:pPr lvl="1"/>
            <a:r>
              <a:rPr lang="en-US" dirty="0"/>
              <a:t>For multiple projects, appropriate teams can be scheduled for maximum efficiency</a:t>
            </a:r>
          </a:p>
        </p:txBody>
      </p:sp>
    </p:spTree>
    <p:extLst>
      <p:ext uri="{BB962C8B-B14F-4D97-AF65-F5344CB8AC3E}">
        <p14:creationId xmlns:p14="http://schemas.microsoft.com/office/powerpoint/2010/main" val="266576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3F2CA-3F3E-4E7C-BF88-59EDD69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waterfall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77405-CF1E-4ADE-9FF5-2C35537DB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Requirements can't change</a:t>
            </a:r>
          </a:p>
          <a:p>
            <a:pPr lvl="1"/>
            <a:r>
              <a:rPr lang="en-US" dirty="0"/>
              <a:t>But they usually do</a:t>
            </a:r>
          </a:p>
          <a:p>
            <a:pPr lvl="1"/>
            <a:r>
              <a:rPr lang="en-US" dirty="0"/>
              <a:t>If requirements change, all the advantages of </a:t>
            </a:r>
            <a:r>
              <a:rPr lang="en-US"/>
              <a:t>waterfall's predictability </a:t>
            </a:r>
            <a:r>
              <a:rPr lang="en-US" dirty="0"/>
              <a:t>disappear too</a:t>
            </a:r>
          </a:p>
          <a:p>
            <a:r>
              <a:rPr lang="en-US" dirty="0"/>
              <a:t>Even when requirements stay the same, it's hard to be complete and consistent in documenting them</a:t>
            </a:r>
          </a:p>
          <a:p>
            <a:r>
              <a:rPr lang="en-US" dirty="0"/>
              <a:t>Creating all the documentation for waterfall is expensive</a:t>
            </a:r>
          </a:p>
          <a:p>
            <a:r>
              <a:rPr lang="en-US" dirty="0"/>
              <a:t>If you have separate teams for each phase, each team has to learn what has already been done</a:t>
            </a:r>
          </a:p>
        </p:txBody>
      </p:sp>
    </p:spTree>
    <p:extLst>
      <p:ext uri="{BB962C8B-B14F-4D97-AF65-F5344CB8AC3E}">
        <p14:creationId xmlns:p14="http://schemas.microsoft.com/office/powerpoint/2010/main" val="322272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BFB56-3EA5-40DF-AC0A-8FDA4A47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disadvantages of waterfall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F745C-8992-4724-AEA5-E12FA909F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there are so many teams, a lot of management is needed</a:t>
            </a:r>
          </a:p>
          <a:p>
            <a:pPr lvl="1"/>
            <a:r>
              <a:rPr lang="en-US" dirty="0"/>
              <a:t>Drives up the cost</a:t>
            </a:r>
          </a:p>
          <a:p>
            <a:pPr lvl="1"/>
            <a:r>
              <a:rPr lang="en-US" dirty="0"/>
              <a:t>Heavyweight processes are ones with a lot of documentation and management</a:t>
            </a:r>
          </a:p>
          <a:p>
            <a:r>
              <a:rPr lang="en-US" dirty="0"/>
              <a:t>There's no product until completion of the entire project</a:t>
            </a:r>
          </a:p>
          <a:p>
            <a:pPr lvl="1"/>
            <a:r>
              <a:rPr lang="en-US" dirty="0"/>
              <a:t>Could take years</a:t>
            </a:r>
          </a:p>
          <a:p>
            <a:pPr lvl="1"/>
            <a:r>
              <a:rPr lang="en-US" dirty="0"/>
              <a:t>We don't realize the problems until the product is available</a:t>
            </a:r>
          </a:p>
          <a:p>
            <a:pPr lvl="1"/>
            <a:r>
              <a:rPr lang="en-US" dirty="0"/>
              <a:t>Clients might not want the product anymore</a:t>
            </a:r>
          </a:p>
        </p:txBody>
      </p:sp>
    </p:spTree>
    <p:extLst>
      <p:ext uri="{BB962C8B-B14F-4D97-AF65-F5344CB8AC3E}">
        <p14:creationId xmlns:p14="http://schemas.microsoft.com/office/powerpoint/2010/main" val="375338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5471-33AE-4D24-A2F0-C475AAD0A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waterfall or not to waterfall?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5D798-58F2-4923-9850-B9229F922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Waterfall was the only process for a long time</a:t>
            </a:r>
          </a:p>
          <a:p>
            <a:r>
              <a:rPr lang="en-US" dirty="0"/>
              <a:t>Its track record isn't great</a:t>
            </a:r>
          </a:p>
          <a:p>
            <a:pPr lvl="1"/>
            <a:r>
              <a:rPr lang="en-US" dirty="0"/>
              <a:t>Success only about 25% of the time historically, but the rate is improving</a:t>
            </a:r>
          </a:p>
          <a:p>
            <a:r>
              <a:rPr lang="en-US" dirty="0"/>
              <a:t>Waterfall only works when the requirements are stable</a:t>
            </a:r>
          </a:p>
          <a:p>
            <a:r>
              <a:rPr lang="en-US" dirty="0"/>
              <a:t>Waterfall has a lot of overhead</a:t>
            </a:r>
          </a:p>
          <a:p>
            <a:pPr lvl="1"/>
            <a:r>
              <a:rPr lang="en-US" dirty="0"/>
              <a:t>Might be justified for large projects</a:t>
            </a:r>
          </a:p>
          <a:p>
            <a:pPr lvl="1"/>
            <a:r>
              <a:rPr lang="en-US" dirty="0"/>
              <a:t>Isn't justified for small projects</a:t>
            </a:r>
          </a:p>
          <a:p>
            <a:r>
              <a:rPr lang="en-US" dirty="0"/>
              <a:t>Use waterfall only for large projects with stable requirements or when there are very high safety, security, or reliability requirements</a:t>
            </a:r>
          </a:p>
          <a:p>
            <a:r>
              <a:rPr lang="en-US" dirty="0"/>
              <a:t>… or when your professor makes you</a:t>
            </a:r>
          </a:p>
        </p:txBody>
      </p:sp>
    </p:spTree>
    <p:extLst>
      <p:ext uri="{BB962C8B-B14F-4D97-AF65-F5344CB8AC3E}">
        <p14:creationId xmlns:p14="http://schemas.microsoft.com/office/powerpoint/2010/main" val="179011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47C72-C149-40A3-A9D2-6E73E1D24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2E854-AFC0-4338-83EA-7C0052082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prototype</a:t>
            </a:r>
            <a:r>
              <a:rPr lang="en-US" dirty="0"/>
              <a:t> is a working model of a finished product</a:t>
            </a:r>
          </a:p>
          <a:p>
            <a:pPr lvl="1"/>
            <a:r>
              <a:rPr lang="en-US" dirty="0"/>
              <a:t>It can model a part or the whole</a:t>
            </a:r>
          </a:p>
          <a:p>
            <a:r>
              <a:rPr lang="en-US" dirty="0"/>
              <a:t>Prototypes can help offset problems with the waterfall model</a:t>
            </a:r>
          </a:p>
          <a:p>
            <a:r>
              <a:rPr lang="en-US" dirty="0"/>
              <a:t>Prototypes are particularly helpful with testing out UI decisions</a:t>
            </a:r>
          </a:p>
          <a:p>
            <a:r>
              <a:rPr lang="en-US" dirty="0"/>
              <a:t>Prototypes are easy(</a:t>
            </a:r>
            <a:r>
              <a:rPr lang="en-US" dirty="0" err="1"/>
              <a:t>ish</a:t>
            </a:r>
            <a:r>
              <a:rPr lang="en-US" dirty="0"/>
              <a:t>) to make and change</a:t>
            </a:r>
          </a:p>
          <a:p>
            <a:pPr lvl="1"/>
            <a:r>
              <a:rPr lang="en-US" dirty="0"/>
              <a:t>Try out several!</a:t>
            </a:r>
          </a:p>
          <a:p>
            <a:pPr lvl="1"/>
            <a:r>
              <a:rPr lang="en-US" dirty="0"/>
              <a:t>See which one is the better design</a:t>
            </a:r>
          </a:p>
          <a:p>
            <a:r>
              <a:rPr lang="en-US" b="1" dirty="0"/>
              <a:t>Throwaway prototypes</a:t>
            </a:r>
            <a:r>
              <a:rPr lang="en-US" dirty="0"/>
              <a:t> are just used for making specifications and then thrown out</a:t>
            </a:r>
          </a:p>
          <a:p>
            <a:r>
              <a:rPr lang="en-US" b="1" dirty="0"/>
              <a:t>Evolutionary prototypes</a:t>
            </a:r>
            <a:r>
              <a:rPr lang="en-US" dirty="0"/>
              <a:t> are modified into the final product</a:t>
            </a:r>
          </a:p>
        </p:txBody>
      </p:sp>
    </p:spTree>
    <p:extLst>
      <p:ext uri="{BB962C8B-B14F-4D97-AF65-F5344CB8AC3E}">
        <p14:creationId xmlns:p14="http://schemas.microsoft.com/office/powerpoint/2010/main" val="398681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15206-1120-4E70-BCFB-A8AB04429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716CE-8EBE-4F8E-8653-D5F78E0B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4900241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Prototypes can be used within the waterfall model</a:t>
            </a:r>
          </a:p>
          <a:p>
            <a:r>
              <a:rPr lang="en-US" dirty="0"/>
              <a:t>Or they can be used for an entirely prototype-based lifecycle model</a:t>
            </a:r>
          </a:p>
          <a:p>
            <a:r>
              <a:rPr lang="en-US" dirty="0"/>
              <a:t>This idea is what incremental and agile processes are built around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4641387-485A-418F-B281-09777171A321}"/>
              </a:ext>
            </a:extLst>
          </p:cNvPr>
          <p:cNvSpPr/>
          <p:nvPr/>
        </p:nvSpPr>
        <p:spPr>
          <a:xfrm>
            <a:off x="7924800" y="2392824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Design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045ED8-F64F-4F2C-B10A-D44E5E246FE1}"/>
              </a:ext>
            </a:extLst>
          </p:cNvPr>
          <p:cNvSpPr/>
          <p:nvPr/>
        </p:nvSpPr>
        <p:spPr>
          <a:xfrm>
            <a:off x="6172200" y="1600200"/>
            <a:ext cx="1219200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</a:t>
            </a:r>
          </a:p>
          <a:p>
            <a:pPr algn="ctr"/>
            <a:r>
              <a:rPr lang="en-US" dirty="0"/>
              <a:t>Vision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774A190-AC22-4139-91BC-6076F5F49D98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7391400" y="1919286"/>
            <a:ext cx="127756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73597987-49B4-492E-9117-FE5CF0FAEF80}"/>
              </a:ext>
            </a:extLst>
          </p:cNvPr>
          <p:cNvSpPr/>
          <p:nvPr/>
        </p:nvSpPr>
        <p:spPr>
          <a:xfrm>
            <a:off x="8668967" y="1766886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C4B1539-59ED-4C39-A0A4-CA5293085679}"/>
              </a:ext>
            </a:extLst>
          </p:cNvPr>
          <p:cNvSpPr/>
          <p:nvPr/>
        </p:nvSpPr>
        <p:spPr>
          <a:xfrm>
            <a:off x="7924799" y="3319743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Implementation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451FE0-00C6-44F8-AAF1-90FD074BCBAA}"/>
              </a:ext>
            </a:extLst>
          </p:cNvPr>
          <p:cNvSpPr/>
          <p:nvPr/>
        </p:nvSpPr>
        <p:spPr>
          <a:xfrm>
            <a:off x="8211767" y="4242723"/>
            <a:ext cx="1219200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Prototype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5D66F56-B5FD-4F91-ABDF-6A3A5580A13E}"/>
              </a:ext>
            </a:extLst>
          </p:cNvPr>
          <p:cNvSpPr/>
          <p:nvPr/>
        </p:nvSpPr>
        <p:spPr>
          <a:xfrm>
            <a:off x="7921254" y="5165703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Demo and Evaluation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C2B1B6C-5727-4D84-A6BB-83A39AEB05AB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8821367" y="2071686"/>
            <a:ext cx="0" cy="32113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FD56FBA-748E-42A9-AD4A-3976EBA1F33D}"/>
              </a:ext>
            </a:extLst>
          </p:cNvPr>
          <p:cNvCxnSpPr>
            <a:cxnSpLocks/>
          </p:cNvCxnSpPr>
          <p:nvPr/>
        </p:nvCxnSpPr>
        <p:spPr>
          <a:xfrm>
            <a:off x="8814166" y="3030995"/>
            <a:ext cx="0" cy="28874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2F95540-1555-444C-B8E1-6F53D94CE602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821367" y="3955945"/>
            <a:ext cx="0" cy="28677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AA7744D-F195-4449-9197-3FC4A3333D71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8821367" y="4880894"/>
            <a:ext cx="0" cy="28480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Decision 27">
            <a:extLst>
              <a:ext uri="{FF2B5EF4-FFF2-40B4-BE49-F238E27FC236}">
                <a16:creationId xmlns:a16="http://schemas.microsoft.com/office/drawing/2014/main" id="{A7A9FE66-FCEF-4F1A-9DF2-EB5962B4C114}"/>
              </a:ext>
            </a:extLst>
          </p:cNvPr>
          <p:cNvSpPr/>
          <p:nvPr/>
        </p:nvSpPr>
        <p:spPr>
          <a:xfrm>
            <a:off x="8668967" y="6132106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4F080A8-D79C-4114-B57B-420924F1AB9B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8821367" y="5803874"/>
            <a:ext cx="0" cy="32823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348A34F7-AD1C-4E9C-BC38-1E6ECF9959E9}"/>
              </a:ext>
            </a:extLst>
          </p:cNvPr>
          <p:cNvSpPr/>
          <p:nvPr/>
        </p:nvSpPr>
        <p:spPr>
          <a:xfrm>
            <a:off x="6174658" y="5979407"/>
            <a:ext cx="1219200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Software Product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C3CCAC7-1533-4105-A6E8-A94C3C6660BD}"/>
              </a:ext>
            </a:extLst>
          </p:cNvPr>
          <p:cNvCxnSpPr>
            <a:cxnSpLocks/>
            <a:stCxn id="28" idx="1"/>
            <a:endCxn id="33" idx="3"/>
          </p:cNvCxnSpPr>
          <p:nvPr/>
        </p:nvCxnSpPr>
        <p:spPr>
          <a:xfrm flipH="1">
            <a:off x="7393858" y="6284506"/>
            <a:ext cx="1275109" cy="1398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E422D8A2-19E2-4590-B425-E9004B8C202E}"/>
              </a:ext>
            </a:extLst>
          </p:cNvPr>
          <p:cNvCxnSpPr>
            <a:cxnSpLocks/>
            <a:stCxn id="28" idx="3"/>
            <a:endCxn id="7" idx="3"/>
          </p:cNvCxnSpPr>
          <p:nvPr/>
        </p:nvCxnSpPr>
        <p:spPr>
          <a:xfrm flipV="1">
            <a:off x="8973767" y="1919286"/>
            <a:ext cx="12700" cy="4365220"/>
          </a:xfrm>
          <a:prstGeom prst="bentConnector3">
            <a:avLst>
              <a:gd name="adj1" fmla="val 11260465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8EBAED7-AD82-4681-BAFC-57D0F38EA022}"/>
              </a:ext>
            </a:extLst>
          </p:cNvPr>
          <p:cNvSpPr txBox="1"/>
          <p:nvPr/>
        </p:nvSpPr>
        <p:spPr>
          <a:xfrm>
            <a:off x="7260320" y="6279024"/>
            <a:ext cx="1800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Complete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1B86300-597B-4DAE-9BC8-3E84A6140967}"/>
              </a:ext>
            </a:extLst>
          </p:cNvPr>
          <p:cNvSpPr txBox="1"/>
          <p:nvPr/>
        </p:nvSpPr>
        <p:spPr>
          <a:xfrm>
            <a:off x="8763000" y="6279024"/>
            <a:ext cx="1800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Incomplete</a:t>
            </a:r>
          </a:p>
        </p:txBody>
      </p:sp>
    </p:spTree>
    <p:extLst>
      <p:ext uri="{BB962C8B-B14F-4D97-AF65-F5344CB8AC3E}">
        <p14:creationId xmlns:p14="http://schemas.microsoft.com/office/powerpoint/2010/main" val="419741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67BBC-729B-499A-A48E-22844E850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prototyping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0F6C3-7E51-4C30-B640-EB5EEFD99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to specifications are easy to handle</a:t>
            </a:r>
          </a:p>
          <a:p>
            <a:r>
              <a:rPr lang="en-US" dirty="0"/>
              <a:t>Customers are more likely to get what they want (since they get regular opportunities for feedback)</a:t>
            </a:r>
          </a:p>
          <a:p>
            <a:r>
              <a:rPr lang="en-US" dirty="0"/>
              <a:t>Customers can get (potentially) useful software quickly</a:t>
            </a:r>
          </a:p>
          <a:p>
            <a:r>
              <a:rPr lang="en-US" dirty="0"/>
              <a:t>Not much documentation or management is needed</a:t>
            </a:r>
          </a:p>
          <a:p>
            <a:pPr lvl="1"/>
            <a:r>
              <a:rPr lang="en-US" b="1" dirty="0"/>
              <a:t>Lightweight</a:t>
            </a:r>
            <a:r>
              <a:rPr lang="en-US" dirty="0"/>
              <a:t>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114493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DA632-E4D0-4506-99F5-FA8B8FBBA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prototyping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5FCA0-54B5-4987-AF5D-0BD18DE94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the planning of a process like waterfall</a:t>
            </a:r>
          </a:p>
          <a:p>
            <a:pPr lvl="1"/>
            <a:r>
              <a:rPr lang="en-US" dirty="0"/>
              <a:t>It's hard to predict a reasonable deadline for the final product</a:t>
            </a:r>
          </a:p>
          <a:p>
            <a:pPr lvl="1"/>
            <a:r>
              <a:rPr lang="en-US" dirty="0"/>
              <a:t>It's hard to predict the budget</a:t>
            </a:r>
          </a:p>
          <a:p>
            <a:r>
              <a:rPr lang="en-US" dirty="0"/>
              <a:t>Product design might be bad since the product evolved without following a plan</a:t>
            </a:r>
          </a:p>
          <a:p>
            <a:pPr lvl="1"/>
            <a:r>
              <a:rPr lang="en-US" dirty="0"/>
              <a:t>The biggest problem here is maintainability: How can new features be added?</a:t>
            </a:r>
          </a:p>
          <a:p>
            <a:r>
              <a:rPr lang="en-US" dirty="0"/>
              <a:t>An undisciplined process can have poor quality control</a:t>
            </a:r>
          </a:p>
          <a:p>
            <a:pPr lvl="1"/>
            <a:r>
              <a:rPr lang="en-US" dirty="0"/>
              <a:t>The product might be unreliable or buggy</a:t>
            </a:r>
          </a:p>
        </p:txBody>
      </p:sp>
    </p:spTree>
    <p:extLst>
      <p:ext uri="{BB962C8B-B14F-4D97-AF65-F5344CB8AC3E}">
        <p14:creationId xmlns:p14="http://schemas.microsoft.com/office/powerpoint/2010/main" val="146957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74FAA-0AF3-4A85-8588-FD848690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6135-1BD8-40F7-93B7-68188400E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risk</a:t>
            </a:r>
            <a:r>
              <a:rPr lang="en-US" dirty="0"/>
              <a:t> is an event with negative consequences</a:t>
            </a:r>
          </a:p>
          <a:p>
            <a:pPr lvl="1"/>
            <a:r>
              <a:rPr lang="en-US" dirty="0"/>
              <a:t>Losing source code</a:t>
            </a:r>
          </a:p>
          <a:p>
            <a:pPr lvl="1"/>
            <a:r>
              <a:rPr lang="en-US" dirty="0"/>
              <a:t>Losing a team member</a:t>
            </a:r>
          </a:p>
          <a:p>
            <a:pPr lvl="1"/>
            <a:r>
              <a:rPr lang="en-US" dirty="0"/>
              <a:t>Finding an unexpected design flaw</a:t>
            </a:r>
          </a:p>
          <a:p>
            <a:pPr lvl="1"/>
            <a:r>
              <a:rPr lang="en-US" dirty="0"/>
              <a:t>Underestimating the time needed to write a piece of code</a:t>
            </a:r>
          </a:p>
          <a:p>
            <a:r>
              <a:rPr lang="en-US" dirty="0"/>
              <a:t>Business people think about risk a lot</a:t>
            </a:r>
          </a:p>
          <a:p>
            <a:r>
              <a:rPr lang="en-US" dirty="0"/>
              <a:t>Risk management is identifying, analyzing, controlling, or mitigating risks</a:t>
            </a:r>
          </a:p>
          <a:p>
            <a:r>
              <a:rPr lang="en-US" dirty="0"/>
              <a:t>Risk management </a:t>
            </a:r>
            <a:r>
              <a:rPr lang="en-US" i="1" dirty="0"/>
              <a:t>should</a:t>
            </a:r>
            <a:r>
              <a:rPr lang="en-US" dirty="0"/>
              <a:t> be incorporated into all software lifecycle processes</a:t>
            </a:r>
          </a:p>
        </p:txBody>
      </p:sp>
    </p:spTree>
    <p:extLst>
      <p:ext uri="{BB962C8B-B14F-4D97-AF65-F5344CB8AC3E}">
        <p14:creationId xmlns:p14="http://schemas.microsoft.com/office/powerpoint/2010/main" val="413019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Requirements management</a:t>
            </a:r>
          </a:p>
          <a:p>
            <a:r>
              <a:rPr lang="en-US" dirty="0"/>
              <a:t>Requirements modeling</a:t>
            </a:r>
          </a:p>
          <a:p>
            <a:r>
              <a:rPr lang="en-US" dirty="0"/>
              <a:t>UML</a:t>
            </a:r>
          </a:p>
          <a:p>
            <a:pPr lvl="1"/>
            <a:r>
              <a:rPr lang="en-US" dirty="0"/>
              <a:t>Activity diagrams</a:t>
            </a:r>
          </a:p>
          <a:p>
            <a:pPr lvl="1"/>
            <a:r>
              <a:rPr lang="en-US" dirty="0"/>
              <a:t>Use case diagrams</a:t>
            </a:r>
          </a:p>
          <a:p>
            <a:pPr lvl="1"/>
            <a:r>
              <a:rPr lang="en-US" dirty="0"/>
              <a:t>State diagrams</a:t>
            </a:r>
          </a:p>
          <a:p>
            <a:pPr lvl="1"/>
            <a:r>
              <a:rPr lang="en-US" dirty="0"/>
              <a:t>Sequence diagrams</a:t>
            </a:r>
          </a:p>
          <a:p>
            <a:pPr lvl="1"/>
            <a:r>
              <a:rPr lang="en-US" dirty="0"/>
              <a:t>Class diagrams</a:t>
            </a:r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2F518E8-466C-4010-9102-AEECE3621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1486446"/>
            <a:ext cx="7268901" cy="5216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4C3993-BCDA-4486-A1B4-52A0CAD83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Spiral model</a:t>
            </a:r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6982E13-3F6F-4182-9FAC-AFE9FCC82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57150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spiral model is built around risk management</a:t>
            </a:r>
          </a:p>
          <a:p>
            <a:r>
              <a:rPr lang="en-US" dirty="0"/>
              <a:t>Multiple cycles are used</a:t>
            </a:r>
          </a:p>
          <a:p>
            <a:r>
              <a:rPr lang="en-US" dirty="0"/>
              <a:t>Each cycle starts by looking at goals</a:t>
            </a:r>
          </a:p>
          <a:p>
            <a:r>
              <a:rPr lang="en-US" dirty="0"/>
              <a:t>Then evaluate different approaches to the goals in terms of risk</a:t>
            </a:r>
          </a:p>
          <a:p>
            <a:r>
              <a:rPr lang="en-US" dirty="0"/>
              <a:t>The model on the right shows how the spiral model can be applied to waterfall</a:t>
            </a:r>
          </a:p>
        </p:txBody>
      </p:sp>
    </p:spTree>
    <p:extLst>
      <p:ext uri="{BB962C8B-B14F-4D97-AF65-F5344CB8AC3E}">
        <p14:creationId xmlns:p14="http://schemas.microsoft.com/office/powerpoint/2010/main" val="25651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C8BC8-FD01-4164-BF20-59AC2C80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the spiral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7876D-A466-421B-95D3-FA4364F47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with many of these models, the strengths and weaknesses are closely related:</a:t>
            </a:r>
          </a:p>
          <a:p>
            <a:pPr lvl="1"/>
            <a:r>
              <a:rPr lang="en-US" dirty="0"/>
              <a:t>The spiral model centers on risk management, but risk management is really hard</a:t>
            </a:r>
          </a:p>
          <a:p>
            <a:pPr lvl="1"/>
            <a:r>
              <a:rPr lang="en-US" dirty="0"/>
              <a:t>Few people have the necessary training or skill to properly evaluate risks</a:t>
            </a:r>
          </a:p>
          <a:p>
            <a:pPr lvl="1"/>
            <a:r>
              <a:rPr lang="en-US" dirty="0"/>
              <a:t>The spiral model is very general, requiring a lot of knowledge to make it work for software processes</a:t>
            </a:r>
          </a:p>
        </p:txBody>
      </p:sp>
    </p:spTree>
    <p:extLst>
      <p:ext uri="{BB962C8B-B14F-4D97-AF65-F5344CB8AC3E}">
        <p14:creationId xmlns:p14="http://schemas.microsoft.com/office/powerpoint/2010/main" val="273957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93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Friday is a work day</a:t>
            </a:r>
          </a:p>
          <a:p>
            <a:r>
              <a:rPr lang="en-US" dirty="0"/>
              <a:t>Next Monday:</a:t>
            </a:r>
          </a:p>
          <a:p>
            <a:pPr lvl="1"/>
            <a:r>
              <a:rPr lang="en-US" dirty="0"/>
              <a:t>Iterative and incremental processes</a:t>
            </a:r>
          </a:p>
          <a:p>
            <a:pPr lvl="1"/>
            <a:r>
              <a:rPr lang="en-US" dirty="0"/>
              <a:t>Rational Unified Process</a:t>
            </a:r>
          </a:p>
          <a:p>
            <a:pPr lvl="1"/>
            <a:r>
              <a:rPr lang="en-US" dirty="0"/>
              <a:t>Agile processes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B19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7DF754-E9C7-4545-B6E8-131804313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718" y="2138361"/>
            <a:ext cx="2533650" cy="2581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59B5E8-793A-4913-A072-FE3AD9D83822}"/>
              </a:ext>
            </a:extLst>
          </p:cNvPr>
          <p:cNvSpPr/>
          <p:nvPr/>
        </p:nvSpPr>
        <p:spPr>
          <a:xfrm>
            <a:off x="6676487" y="1059257"/>
            <a:ext cx="4238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SCAN the QR CODE to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8A620-5219-4158-9C92-DB8B4E505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15" y="204787"/>
            <a:ext cx="53816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0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Keep reading Chapter 2: Software Processes for Monday</a:t>
            </a:r>
          </a:p>
          <a:p>
            <a:r>
              <a:rPr lang="en-US" dirty="0"/>
              <a:t>Finish your draft Project 1 by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A0DB-85F1-402A-81DF-E610BC79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Processes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CB76A-20BB-446D-95FD-66B5ECC18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064A3A-1AB3-4CEA-A731-77F3B1D66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8D769A-7883-442A-B4A4-9A5A05C87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process</a:t>
            </a:r>
            <a:r>
              <a:rPr lang="en-US" dirty="0"/>
              <a:t> is a collection of actions that turns a set of inputs into a set of outputs</a:t>
            </a:r>
          </a:p>
          <a:p>
            <a:r>
              <a:rPr lang="en-US" dirty="0"/>
              <a:t>Describing processes requires:</a:t>
            </a:r>
          </a:p>
          <a:p>
            <a:pPr lvl="1"/>
            <a:r>
              <a:rPr lang="en-US" dirty="0"/>
              <a:t>Specifying the inputs to the whole process and the outputs from the whole process</a:t>
            </a:r>
          </a:p>
          <a:p>
            <a:pPr lvl="1"/>
            <a:r>
              <a:rPr lang="en-US" dirty="0"/>
              <a:t>Specifying the actions of the process</a:t>
            </a:r>
          </a:p>
          <a:p>
            <a:pPr lvl="1"/>
            <a:r>
              <a:rPr lang="en-US" dirty="0"/>
              <a:t>Specifying the inputs to each action in the process and the outputs from each action</a:t>
            </a:r>
          </a:p>
          <a:p>
            <a:pPr lvl="1"/>
            <a:r>
              <a:rPr lang="en-US" dirty="0"/>
              <a:t>Specifying the conditions and order for each action</a:t>
            </a:r>
          </a:p>
          <a:p>
            <a:r>
              <a:rPr lang="en-US" dirty="0"/>
              <a:t>UML activity diagrams are good ways to model processes</a:t>
            </a:r>
          </a:p>
        </p:txBody>
      </p:sp>
    </p:spTree>
    <p:extLst>
      <p:ext uri="{BB962C8B-B14F-4D97-AF65-F5344CB8AC3E}">
        <p14:creationId xmlns:p14="http://schemas.microsoft.com/office/powerpoint/2010/main" val="418987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94C82-8894-4D7E-93EF-0B9C6C0C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56C9D-149C-4B90-A616-97A77F51F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software process</a:t>
            </a:r>
            <a:r>
              <a:rPr lang="en-US" dirty="0"/>
              <a:t> is a process used to make or support software</a:t>
            </a:r>
          </a:p>
          <a:p>
            <a:r>
              <a:rPr lang="en-US" dirty="0"/>
              <a:t>A </a:t>
            </a:r>
            <a:r>
              <a:rPr lang="en-US" b="1" dirty="0"/>
              <a:t>software lifecycle process</a:t>
            </a:r>
            <a:r>
              <a:rPr lang="en-US" dirty="0"/>
              <a:t> shows the steps from product inception to retirement of the product</a:t>
            </a:r>
          </a:p>
          <a:p>
            <a:r>
              <a:rPr lang="en-US" dirty="0"/>
              <a:t>A </a:t>
            </a:r>
            <a:r>
              <a:rPr lang="en-US" b="1" dirty="0"/>
              <a:t>model</a:t>
            </a:r>
            <a:r>
              <a:rPr lang="en-US" dirty="0"/>
              <a:t> is an entity used to represent another entity (the </a:t>
            </a:r>
            <a:r>
              <a:rPr lang="en-US" b="1" dirty="0"/>
              <a:t>target</a:t>
            </a:r>
            <a:r>
              <a:rPr lang="en-US" dirty="0"/>
              <a:t>)</a:t>
            </a:r>
          </a:p>
          <a:p>
            <a:r>
              <a:rPr lang="en-US" dirty="0"/>
              <a:t>A </a:t>
            </a:r>
            <a:r>
              <a:rPr lang="en-US" b="1" dirty="0"/>
              <a:t>software process model</a:t>
            </a:r>
            <a:r>
              <a:rPr lang="en-US" dirty="0"/>
              <a:t> is a model for a software process</a:t>
            </a:r>
          </a:p>
          <a:p>
            <a:pPr lvl="1"/>
            <a:r>
              <a:rPr lang="en-US" dirty="0"/>
              <a:t>Usually a 2D diagram like a UML diagram</a:t>
            </a:r>
          </a:p>
        </p:txBody>
      </p:sp>
    </p:spTree>
    <p:extLst>
      <p:ext uri="{BB962C8B-B14F-4D97-AF65-F5344CB8AC3E}">
        <p14:creationId xmlns:p14="http://schemas.microsoft.com/office/powerpoint/2010/main" val="254578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A728C-8345-4F3F-9161-15333219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3DEC6-207F-4E96-A5F8-9D3137CD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waterfall lifecycle process model</a:t>
            </a:r>
            <a:r>
              <a:rPr lang="en-US" dirty="0"/>
              <a:t> is the oldest description of the tasks in the development of software</a:t>
            </a:r>
          </a:p>
          <a:p>
            <a:r>
              <a:rPr lang="en-US" dirty="0"/>
              <a:t>Proposed by Winston Royce in 1970</a:t>
            </a:r>
          </a:p>
          <a:p>
            <a:r>
              <a:rPr lang="en-US" dirty="0"/>
              <a:t>It follows similar processes in other engineering disciplines</a:t>
            </a:r>
          </a:p>
          <a:p>
            <a:r>
              <a:rPr lang="en-US" dirty="0"/>
              <a:t>It's the usual approach we've been talking about, from requirements to design to implementation to testing to maintenance</a:t>
            </a:r>
          </a:p>
        </p:txBody>
      </p:sp>
    </p:spTree>
    <p:extLst>
      <p:ext uri="{BB962C8B-B14F-4D97-AF65-F5344CB8AC3E}">
        <p14:creationId xmlns:p14="http://schemas.microsoft.com/office/powerpoint/2010/main" val="268202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 lifecycle model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21D0B34-DE8A-4A63-854B-548C12212114}"/>
              </a:ext>
            </a:extLst>
          </p:cNvPr>
          <p:cNvSpPr/>
          <p:nvPr/>
        </p:nvSpPr>
        <p:spPr>
          <a:xfrm>
            <a:off x="1752601" y="1676400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Requirements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1263446-0C7A-41C4-AE22-E67F296BE7AD}"/>
              </a:ext>
            </a:extLst>
          </p:cNvPr>
          <p:cNvSpPr/>
          <p:nvPr/>
        </p:nvSpPr>
        <p:spPr>
          <a:xfrm>
            <a:off x="3810000" y="2690994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Design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AB62AA6-00A0-4A90-934C-4647F1A5C0E8}"/>
              </a:ext>
            </a:extLst>
          </p:cNvPr>
          <p:cNvSpPr/>
          <p:nvPr/>
        </p:nvSpPr>
        <p:spPr>
          <a:xfrm>
            <a:off x="5867400" y="3783431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Implementation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889CA61-A596-49E1-A4B6-4C90946B086D}"/>
              </a:ext>
            </a:extLst>
          </p:cNvPr>
          <p:cNvSpPr/>
          <p:nvPr/>
        </p:nvSpPr>
        <p:spPr>
          <a:xfrm>
            <a:off x="7877175" y="4805174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Testing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2178064-5A04-4EC6-BAAD-D956B78F85D3}"/>
              </a:ext>
            </a:extLst>
          </p:cNvPr>
          <p:cNvSpPr/>
          <p:nvPr/>
        </p:nvSpPr>
        <p:spPr>
          <a:xfrm>
            <a:off x="9372553" y="6037587"/>
            <a:ext cx="1800225" cy="638171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/>
              <a:t>Maintenance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398FC43-5E73-4735-8D23-DD023179CF1D}"/>
              </a:ext>
            </a:extLst>
          </p:cNvPr>
          <p:cNvSpPr/>
          <p:nvPr/>
        </p:nvSpPr>
        <p:spPr>
          <a:xfrm>
            <a:off x="2043114" y="2684033"/>
            <a:ext cx="1219200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6DB19D-4502-4FD5-B670-569E18BEB895}"/>
              </a:ext>
            </a:extLst>
          </p:cNvPr>
          <p:cNvSpPr/>
          <p:nvPr/>
        </p:nvSpPr>
        <p:spPr>
          <a:xfrm>
            <a:off x="4100512" y="3783432"/>
            <a:ext cx="1219200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SDD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9314AD-19BF-46D7-9F14-83E4F83BC6FF}"/>
              </a:ext>
            </a:extLst>
          </p:cNvPr>
          <p:cNvSpPr/>
          <p:nvPr/>
        </p:nvSpPr>
        <p:spPr>
          <a:xfrm>
            <a:off x="6172200" y="4805175"/>
            <a:ext cx="1219200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E90679-A500-430C-AD00-3B95E40569E8}"/>
              </a:ext>
            </a:extLst>
          </p:cNvPr>
          <p:cNvSpPr/>
          <p:nvPr/>
        </p:nvSpPr>
        <p:spPr>
          <a:xfrm>
            <a:off x="10896600" y="4805174"/>
            <a:ext cx="1219200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Software Product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24342F-2686-4B15-A83F-8050145953D6}"/>
              </a:ext>
            </a:extLst>
          </p:cNvPr>
          <p:cNvSpPr/>
          <p:nvPr/>
        </p:nvSpPr>
        <p:spPr>
          <a:xfrm>
            <a:off x="83345" y="1676400"/>
            <a:ext cx="1219200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</a:t>
            </a:r>
          </a:p>
          <a:p>
            <a:pPr algn="ctr"/>
            <a:r>
              <a:rPr lang="en-US" dirty="0"/>
              <a:t>Vision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6709F5E-3A81-42FA-B81E-9C0B743EF7EC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6781800" y="4421602"/>
            <a:ext cx="0" cy="38357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1FAC392-7444-4A41-A5CD-A9692ED4E906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652713" y="2314571"/>
            <a:ext cx="1" cy="36946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DFF58E2-5E82-46A1-A573-D3699D87A528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3262314" y="3003119"/>
            <a:ext cx="547686" cy="696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519CB0B-6E84-40BF-A61D-45565A90D4BC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4710112" y="3322204"/>
            <a:ext cx="0" cy="46122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FC9A187-886C-4AB7-9D2A-A7571AFF2A30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5319712" y="4102518"/>
            <a:ext cx="54768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873A34D-FB45-4D65-98B3-CD56D180AE83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1302545" y="1995486"/>
            <a:ext cx="45005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1F62F53-E51A-497F-828C-97042DB0F816}"/>
              </a:ext>
            </a:extLst>
          </p:cNvPr>
          <p:cNvCxnSpPr>
            <a:cxnSpLocks/>
          </p:cNvCxnSpPr>
          <p:nvPr/>
        </p:nvCxnSpPr>
        <p:spPr>
          <a:xfrm>
            <a:off x="7389135" y="5124259"/>
            <a:ext cx="4880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owchart: Decision 52">
            <a:extLst>
              <a:ext uri="{FF2B5EF4-FFF2-40B4-BE49-F238E27FC236}">
                <a16:creationId xmlns:a16="http://schemas.microsoft.com/office/drawing/2014/main" id="{FCC4992E-982C-482E-8476-B58F78E32312}"/>
              </a:ext>
            </a:extLst>
          </p:cNvPr>
          <p:cNvSpPr/>
          <p:nvPr/>
        </p:nvSpPr>
        <p:spPr>
          <a:xfrm>
            <a:off x="10120266" y="4971859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50D8CD9-F3EA-45B3-A9EB-A30D6FC80A67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9677400" y="5124259"/>
            <a:ext cx="44286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98D2C11-8FBB-4797-A7AA-46221D89988D}"/>
              </a:ext>
            </a:extLst>
          </p:cNvPr>
          <p:cNvCxnSpPr>
            <a:cxnSpLocks/>
            <a:stCxn id="53" idx="3"/>
            <a:endCxn id="20" idx="1"/>
          </p:cNvCxnSpPr>
          <p:nvPr/>
        </p:nvCxnSpPr>
        <p:spPr>
          <a:xfrm>
            <a:off x="10425066" y="5124259"/>
            <a:ext cx="47153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059BB33A-E00F-49F9-899E-B2CF411D7F56}"/>
              </a:ext>
            </a:extLst>
          </p:cNvPr>
          <p:cNvCxnSpPr>
            <a:cxnSpLocks/>
            <a:stCxn id="20" idx="2"/>
          </p:cNvCxnSpPr>
          <p:nvPr/>
        </p:nvCxnSpPr>
        <p:spPr>
          <a:xfrm rot="5400000">
            <a:off x="10882826" y="5733297"/>
            <a:ext cx="913327" cy="333422"/>
          </a:xfrm>
          <a:prstGeom prst="bentConnector3">
            <a:avLst>
              <a:gd name="adj1" fmla="val 99573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F72E391-9D77-4E94-AFD7-477DAE650E5C}"/>
              </a:ext>
            </a:extLst>
          </p:cNvPr>
          <p:cNvCxnSpPr>
            <a:cxnSpLocks/>
            <a:endCxn id="53" idx="2"/>
          </p:cNvCxnSpPr>
          <p:nvPr/>
        </p:nvCxnSpPr>
        <p:spPr>
          <a:xfrm flipV="1">
            <a:off x="10272666" y="5276659"/>
            <a:ext cx="0" cy="76092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C4D49379-9E62-41C5-A931-8C96630843F9}"/>
              </a:ext>
            </a:extLst>
          </p:cNvPr>
          <p:cNvSpPr txBox="1"/>
          <p:nvPr/>
        </p:nvSpPr>
        <p:spPr>
          <a:xfrm>
            <a:off x="576312" y="5443344"/>
            <a:ext cx="5145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Rounded rectangles are actions (tasks)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Squared rectangles are documents (data)</a:t>
            </a:r>
          </a:p>
        </p:txBody>
      </p:sp>
    </p:spTree>
    <p:extLst>
      <p:ext uri="{BB962C8B-B14F-4D97-AF65-F5344CB8AC3E}">
        <p14:creationId xmlns:p14="http://schemas.microsoft.com/office/powerpoint/2010/main" val="2849550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E3A00-2934-4CBF-AAF9-23BA200A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waterfall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843CF-F072-478C-B299-B9B8D2531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6019800" cy="4623816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Developers get a product vision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From it and interaction with stakeholders, they create a software requirements specification (SRS)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From the SRS, they create a software design document (SDD)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Using the SDD, they implement the code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Then they test the software product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When the software is in use, problems are found, leading to maintenance and a new release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FC8973-7E36-4023-9B63-7F3DFE534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4600" y="1773936"/>
            <a:ext cx="5410200" cy="46238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name "waterfall" is because each action flows to the next</a:t>
            </a:r>
          </a:p>
          <a:p>
            <a:pPr lvl="1"/>
            <a:r>
              <a:rPr lang="en-US" dirty="0"/>
              <a:t>Like a series of waterfalls</a:t>
            </a:r>
          </a:p>
          <a:p>
            <a:r>
              <a:rPr lang="en-US" dirty="0"/>
              <a:t>In principle, developers </a:t>
            </a:r>
            <a:r>
              <a:rPr lang="en-US" b="1" dirty="0"/>
              <a:t>never</a:t>
            </a:r>
            <a:r>
              <a:rPr lang="en-US" dirty="0"/>
              <a:t> return to an earlier action</a:t>
            </a:r>
          </a:p>
          <a:p>
            <a:r>
              <a:rPr lang="en-US" dirty="0"/>
              <a:t>In practice, earlier actions must always be reexamined because you never get it perfect the first time</a:t>
            </a:r>
          </a:p>
          <a:p>
            <a:r>
              <a:rPr lang="en-US" dirty="0"/>
              <a:t>Even so, the goal is to be a thorough as possible the first time</a:t>
            </a:r>
          </a:p>
        </p:txBody>
      </p:sp>
    </p:spTree>
    <p:extLst>
      <p:ext uri="{BB962C8B-B14F-4D97-AF65-F5344CB8AC3E}">
        <p14:creationId xmlns:p14="http://schemas.microsoft.com/office/powerpoint/2010/main" val="226622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3009</TotalTime>
  <Words>1225</Words>
  <Application>Microsoft Office PowerPoint</Application>
  <PresentationFormat>Widescreen</PresentationFormat>
  <Paragraphs>169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Software Processes</vt:lpstr>
      <vt:lpstr>Processes</vt:lpstr>
      <vt:lpstr>More terminology</vt:lpstr>
      <vt:lpstr>Waterfall model</vt:lpstr>
      <vt:lpstr>Waterfall lifecycle model</vt:lpstr>
      <vt:lpstr>More on waterfall</vt:lpstr>
      <vt:lpstr>Advantages of waterfall</vt:lpstr>
      <vt:lpstr>More advantages of waterfall</vt:lpstr>
      <vt:lpstr>Disadvantages of waterfall</vt:lpstr>
      <vt:lpstr>More disadvantages of waterfall</vt:lpstr>
      <vt:lpstr>To waterfall or not to waterfall?</vt:lpstr>
      <vt:lpstr>Prototyping</vt:lpstr>
      <vt:lpstr>Prototyping process</vt:lpstr>
      <vt:lpstr>Advantages of prototyping</vt:lpstr>
      <vt:lpstr>Disadvantages of prototyping</vt:lpstr>
      <vt:lpstr>Risk management</vt:lpstr>
      <vt:lpstr>Spiral model</vt:lpstr>
      <vt:lpstr>Drawbacks of the spiral model</vt:lpstr>
      <vt:lpstr>Quiz</vt:lpstr>
      <vt:lpstr>Upcoming</vt:lpstr>
      <vt:lpstr>Next time…</vt:lpstr>
      <vt:lpstr>PowerPoint Presentation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329</cp:revision>
  <dcterms:created xsi:type="dcterms:W3CDTF">2009-08-24T20:26:10Z</dcterms:created>
  <dcterms:modified xsi:type="dcterms:W3CDTF">2024-09-10T21:09:19Z</dcterms:modified>
</cp:coreProperties>
</file>